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1" r:id="rId4"/>
    <p:sldId id="259" r:id="rId5"/>
    <p:sldId id="274" r:id="rId6"/>
    <p:sldId id="275" r:id="rId7"/>
    <p:sldId id="262" r:id="rId8"/>
    <p:sldId id="260" r:id="rId9"/>
    <p:sldId id="261" r:id="rId10"/>
    <p:sldId id="263" r:id="rId11"/>
    <p:sldId id="273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2DAB-0F9B-4189-BC39-5A715953771A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D8EC0-1030-40C1-B305-A8DBF7E383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436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>
                <a:solidFill>
                  <a:schemeClr val="tx1"/>
                </a:solidFill>
              </a:rPr>
              <a:t>Formålet med MDR</a:t>
            </a:r>
          </a:p>
          <a:p>
            <a:r>
              <a:rPr lang="da-DK" sz="1200" dirty="0">
                <a:solidFill>
                  <a:schemeClr val="tx1"/>
                </a:solidFill>
              </a:rPr>
              <a:t>at </a:t>
            </a:r>
            <a:r>
              <a:rPr lang="da-DK" sz="1200" b="1" dirty="0">
                <a:solidFill>
                  <a:schemeClr val="tx1"/>
                </a:solidFill>
              </a:rPr>
              <a:t>styrke patientsikkerheden </a:t>
            </a:r>
            <a:r>
              <a:rPr lang="da-DK" sz="1200" dirty="0">
                <a:solidFill>
                  <a:schemeClr val="tx1"/>
                </a:solidFill>
              </a:rPr>
              <a:t>og tilgængeligheden af nyt udstyr ved at understøtte markedsføringen og skærpe overvågningen af udstyret</a:t>
            </a:r>
          </a:p>
          <a:p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b="1" dirty="0">
                <a:solidFill>
                  <a:schemeClr val="tx1"/>
                </a:solidFill>
              </a:rPr>
              <a:t>Stramme lovgivningen</a:t>
            </a:r>
            <a:r>
              <a:rPr lang="da-DK" sz="1200" dirty="0">
                <a:solidFill>
                  <a:schemeClr val="tx1"/>
                </a:solidFill>
              </a:rPr>
              <a:t> da den ikke har holdt trit med den videnskabelige og tekniske udvikling af medicinsk udstyr</a:t>
            </a:r>
          </a:p>
          <a:p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b="1" dirty="0">
                <a:solidFill>
                  <a:schemeClr val="tx1"/>
                </a:solidFill>
              </a:rPr>
              <a:t>Sikre sporbarhed </a:t>
            </a:r>
            <a:r>
              <a:rPr lang="da-DK" sz="1200" dirty="0">
                <a:solidFill>
                  <a:schemeClr val="tx1"/>
                </a:solidFill>
              </a:rPr>
              <a:t>på tværs af EU ved at anvende EU registre (EUDRAMED)</a:t>
            </a:r>
          </a:p>
          <a:p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b="1" dirty="0">
                <a:solidFill>
                  <a:schemeClr val="tx1"/>
                </a:solidFill>
              </a:rPr>
              <a:t>Stimulere innovation </a:t>
            </a:r>
          </a:p>
          <a:p>
            <a:r>
              <a:rPr lang="da-DK" sz="1200" dirty="0">
                <a:solidFill>
                  <a:schemeClr val="tx1"/>
                </a:solidFill>
              </a:rPr>
              <a:t>Høj udviklingstempo i </a:t>
            </a:r>
            <a:r>
              <a:rPr lang="da-DK" sz="1200" dirty="0" err="1">
                <a:solidFill>
                  <a:schemeClr val="tx1"/>
                </a:solidFill>
              </a:rPr>
              <a:t>Medicobranchen</a:t>
            </a:r>
            <a:r>
              <a:rPr lang="da-DK" sz="1200" dirty="0">
                <a:solidFill>
                  <a:schemeClr val="tx1"/>
                </a:solidFill>
              </a:rPr>
              <a:t> = kort udviklingscyklus = behov for øget overvågning for at sikre ”sikre produkter”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42C6C-DDFA-48BA-8E6D-13345355FF1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42C6C-DDFA-48BA-8E6D-13345355FF1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5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4DB0A-F69B-B262-E840-FC0709617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938606-7902-C7C2-0176-275FFB2BA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7FB402-61EB-4FF9-7982-FF2B92D3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B61699-63FA-5C42-0DE0-BE97FAB4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4D8196-973C-00C4-5AC7-5CFB0442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06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E1C38-86A9-00AF-236A-C228FF9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427AD4-B994-EBB2-309C-6FC1C6FC7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790FF3-9A9F-91B7-33D9-6D26DB13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DB7D31-3BB3-396F-491A-8ADD6338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B2D264-9826-1BCD-E54E-1A7CADDD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4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5A697D7-F772-EF78-4A78-68D6A7A23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1657AD-A694-3DA5-94E1-CC6602AEC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464D60-714C-5CE6-6E08-1D709D2F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5D4C9B-45FF-9F24-C5DE-A62E030E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15FBD9-3ADB-1A4B-F6E7-C4095869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132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DD743-9226-2F1D-4EEB-A49469E7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B68B48-3A63-09A0-99A2-1FE2BAB3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EA528B-936C-98C8-C1C8-6DC1E168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831D34-EB6E-680C-ECC8-D5D996D0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7D27F2-D0F3-A91D-63EE-D8474B0C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2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63B63-538D-88D7-752C-F91995B1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9C292C-3DA3-6A0E-7BB3-51F2D3F4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D2B70A-2A8B-2F8A-46E9-15046FB2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0A3287-62D5-FC81-855C-5B3DFEBB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2BBC04-6B3F-5033-740C-E20291AF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679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C1A87-F7BD-D36F-8920-E48AFB73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2C238A-DE4A-552D-9E79-E165FFF23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C2A7154-817D-E2EF-7794-555AC7C30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6FB4F1-26F5-332D-0AFD-956C9488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B2E3022-994E-7067-36ED-6A402827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48149C-75BE-1F39-CF82-56626DD4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1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85586-FC29-8D7F-8C21-F6ACDED9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C04C44-94F1-3341-C967-C092C9D8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69D38DA-4199-22FB-A7B2-A9D2A603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9874CE-B7A8-732B-9EDC-7AE0EF9D3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E5064BA-2CA9-9460-90FA-2C2E328AD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C8F7ADC-451B-83A7-F1E3-A855EA8A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48C926-970F-FBC7-613E-4B37D4D3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4B4F32-E11E-70A9-C911-7BB7AE10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8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384A2-7F8C-E76F-0867-69C905AC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BBFDB7-5542-8EC6-7A09-056F9F74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8A09C9-773F-2BEE-9020-89409D78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422CF3-5345-20A8-702B-A97029E2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66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441C211-D43B-5DC6-F70F-AC1F6A3C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669A964-35F4-13FB-52D4-ADDE139F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B470DC-E62F-7EF1-F912-B29374DC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21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D23C1-04A1-F481-6FDA-D3F3E3FB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68F73D-F084-8CE2-A9F7-9512A7189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981397-C229-1200-1BDD-E85E11220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3F297F-0430-DCEF-6828-1B8329E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54E1A5-A37B-FA6A-2283-7EAA3164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6AAB34-A21B-EEB5-5980-D6EAD4F4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1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55980-12B1-B77C-EA32-D9909E1B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3640409-C393-DFE6-63DC-3D8259E39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92C193-4AEE-E1DC-E00F-2FB6080D5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BB305E-DD69-FC97-46D0-A72488A5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18007C4-AC6D-3FC0-1C7E-8BA764BE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341AB4-3EF3-21A7-56BB-08F314EF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75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22DECE3-62E2-B604-1A5F-6833F8CE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C82943-E49B-DBCA-D77F-A21E794B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15660-56D9-54B3-32FC-0037ACBCC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5B816-2E17-4E27-90C3-E5D2CB1F502D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DC5F2F-6466-DBB1-3214-B0EDC9ED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F266E2-AF40-16A2-6E94-82EB69EEA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79DE-884E-46E8-A65A-72D25DBCC1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7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s.dk/da/ydelser/faa-adgang-til-standard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dsif.dk/" TargetMode="External"/><Relationship Id="rId7" Type="http://schemas.openxmlformats.org/officeDocument/2006/relationships/hyperlink" Target="https://www.ds.dk/da/udvalg/standardisering" TargetMode="External"/><Relationship Id="rId2" Type="http://schemas.openxmlformats.org/officeDocument/2006/relationships/hyperlink" Target="http://www.fssd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faglige-selskaber/operationssygeplejersker/" TargetMode="External"/><Relationship Id="rId5" Type="http://schemas.openxmlformats.org/officeDocument/2006/relationships/hyperlink" Target="https://fsta.dk/" TargetMode="External"/><Relationship Id="rId4" Type="http://schemas.openxmlformats.org/officeDocument/2006/relationships/hyperlink" Target="https://dsr.dk/faglige-selskaber/hygiejnesygeplejersker/" TargetMode="Externa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fhs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global.aesculap-academy.com/" TargetMode="External"/><Relationship Id="rId7" Type="http://schemas.openxmlformats.org/officeDocument/2006/relationships/hyperlink" Target="http://www.sfvh.se/" TargetMode="External"/><Relationship Id="rId2" Type="http://schemas.openxmlformats.org/officeDocument/2006/relationships/hyperlink" Target="http://www.a-k-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ittevernforum.no/" TargetMode="External"/><Relationship Id="rId5" Type="http://schemas.openxmlformats.org/officeDocument/2006/relationships/hyperlink" Target="http://www.worldhealthexpo.com/en/home.html" TargetMode="External"/><Relationship Id="rId4" Type="http://schemas.openxmlformats.org/officeDocument/2006/relationships/hyperlink" Target="https://lnkd.in/d9pibws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tsinformation.d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ygiejne.ssi.dk/NIRGenbehandl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ygiejne.ssi.dk/NIRGenbehandl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9A16055-4019-5B13-8DF2-BC1834CA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321" y="2485409"/>
            <a:ext cx="9144000" cy="3315315"/>
          </a:xfrm>
        </p:spPr>
        <p:txBody>
          <a:bodyPr>
            <a:noAutofit/>
          </a:bodyPr>
          <a:lstStyle/>
          <a:p>
            <a:r>
              <a:rPr lang="da-DK" sz="4000" b="1" dirty="0"/>
              <a:t>Faglig Viden </a:t>
            </a:r>
          </a:p>
          <a:p>
            <a:r>
              <a:rPr lang="da-DK" sz="4000" b="1" dirty="0"/>
              <a:t> </a:t>
            </a:r>
            <a:r>
              <a:rPr lang="da-DK" sz="2800" b="1" dirty="0"/>
              <a:t>- findes den på </a:t>
            </a:r>
          </a:p>
          <a:p>
            <a:r>
              <a:rPr lang="da-DK" sz="2800" b="1" dirty="0"/>
              <a:t>”Google”, ”</a:t>
            </a:r>
            <a:r>
              <a:rPr lang="da-DK" sz="2800" b="1" dirty="0" err="1"/>
              <a:t>ChatGPT</a:t>
            </a:r>
            <a:r>
              <a:rPr lang="da-DK" sz="2800" b="1" dirty="0"/>
              <a:t>”, ”Copilot” </a:t>
            </a:r>
          </a:p>
          <a:p>
            <a:r>
              <a:rPr lang="da-DK" sz="2800" b="1" dirty="0"/>
              <a:t>eller i </a:t>
            </a:r>
          </a:p>
          <a:p>
            <a:r>
              <a:rPr lang="da-DK" sz="2800" b="1" dirty="0"/>
              <a:t>kaffepausen?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60D7D8-21EC-FAA2-6AD3-11904C5E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12" y="406513"/>
            <a:ext cx="4735363" cy="153551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2C668BA-C98E-C254-9601-B58CE65BEF83}"/>
              </a:ext>
            </a:extLst>
          </p:cNvPr>
          <p:cNvSpPr txBox="1"/>
          <p:nvPr/>
        </p:nvSpPr>
        <p:spPr>
          <a:xfrm>
            <a:off x="193556" y="5935618"/>
            <a:ext cx="4543963" cy="8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Mette Helmig, Den Fælles Sterilcentral, Gentofte Hospital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da-DK" sz="1400" dirty="0">
                <a:solidFill>
                  <a:prstClr val="black"/>
                </a:solidFill>
              </a:rPr>
              <a:t>Karin Bundgaard, Aalborg Universitetshospital &amp; Aalborg Universitet 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9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A9832-5702-9290-CE05-16CD685F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Kvalitetsledelsessystemer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66A219-C20F-464F-76A4-917ADED7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07" y="1569189"/>
            <a:ext cx="3456384" cy="48564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1725A07-B6D9-72C3-CE45-07D686560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998" y="1584985"/>
            <a:ext cx="3456732" cy="484064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5AAADDD-6962-345F-E3B5-7DC21BB5B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8FD7172-D30A-BD02-EFCC-B2EA01EB4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52" y="3089882"/>
            <a:ext cx="10681118" cy="364572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927C070-2BFB-37D6-E6B1-24DE9A03361B}"/>
              </a:ext>
            </a:extLst>
          </p:cNvPr>
          <p:cNvSpPr txBox="1"/>
          <p:nvPr/>
        </p:nvSpPr>
        <p:spPr>
          <a:xfrm rot="856535">
            <a:off x="7786120" y="5830091"/>
            <a:ext cx="242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Ref.: NIR genbehandling</a:t>
            </a:r>
          </a:p>
        </p:txBody>
      </p:sp>
    </p:spTree>
    <p:extLst>
      <p:ext uri="{BB962C8B-B14F-4D97-AF65-F5344CB8AC3E}">
        <p14:creationId xmlns:p14="http://schemas.microsoft.com/office/powerpoint/2010/main" val="179970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4F1F2-65F0-369D-63A0-E6B7856E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8102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Standarder</a:t>
            </a:r>
            <a:br>
              <a:rPr lang="da-DK" sz="2800" dirty="0"/>
            </a:br>
            <a:r>
              <a:rPr lang="da-DK" sz="2800" dirty="0">
                <a:hlinkClick r:id="rId2"/>
              </a:rPr>
              <a:t>https://www.ds.dk/da/ydelser/faa-adgang-til-standarder</a:t>
            </a:r>
            <a:r>
              <a:rPr lang="da-DK" sz="2800" dirty="0"/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4240BB8-A9DE-7F57-E6B4-98DF0EE12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0435"/>
            <a:ext cx="10106025" cy="41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ED91-6B4B-D5C2-9B4E-AE23039C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252714" cy="849900"/>
          </a:xfrm>
        </p:spPr>
        <p:txBody>
          <a:bodyPr>
            <a:noAutofit/>
          </a:bodyPr>
          <a:lstStyle/>
          <a:p>
            <a:r>
              <a:rPr lang="da-DK" sz="3600" b="1" dirty="0">
                <a:latin typeface="+mn-lt"/>
              </a:rPr>
              <a:t>Harmoniserede standarder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312AB9-7413-1701-978E-552F30105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1235"/>
            <a:ext cx="9383038" cy="5126690"/>
          </a:xfrm>
        </p:spPr>
        <p:txBody>
          <a:bodyPr>
            <a:noAutofit/>
          </a:bodyPr>
          <a:lstStyle/>
          <a:p>
            <a:r>
              <a:rPr lang="da-DK" sz="2400" b="0" i="0" dirty="0">
                <a:solidFill>
                  <a:srgbClr val="001F3D"/>
                </a:solidFill>
                <a:effectLst/>
                <a:latin typeface="BuenosAires"/>
              </a:rPr>
              <a:t>Når EU vedtager et direktiv/en forordning skal alle, der markedsfører </a:t>
            </a:r>
          </a:p>
          <a:p>
            <a:pPr marL="350837" lvl="1" indent="0">
              <a:buNone/>
            </a:pPr>
            <a:r>
              <a:rPr lang="da-DK" b="0" i="0" dirty="0">
                <a:solidFill>
                  <a:srgbClr val="001F3D"/>
                </a:solidFill>
                <a:effectLst/>
                <a:latin typeface="BuenosAires"/>
              </a:rPr>
              <a:t>produkter/ydelser i Europa, kunne dokumentere, at de opfylder </a:t>
            </a:r>
          </a:p>
          <a:p>
            <a:pPr marL="350837" lvl="1" indent="0">
              <a:buNone/>
            </a:pPr>
            <a:r>
              <a:rPr lang="da-DK" b="0" i="0" dirty="0">
                <a:solidFill>
                  <a:srgbClr val="001F3D"/>
                </a:solidFill>
                <a:effectLst/>
                <a:latin typeface="BuenosAires"/>
              </a:rPr>
              <a:t>kravene i direktivet.</a:t>
            </a:r>
          </a:p>
          <a:p>
            <a:pPr marL="0" indent="0" algn="l">
              <a:buNone/>
            </a:pPr>
            <a:endParaRPr lang="da-DK" sz="2400" b="0" i="0" dirty="0">
              <a:solidFill>
                <a:srgbClr val="001F3D"/>
              </a:solidFill>
              <a:effectLst/>
              <a:latin typeface="BuenosAires"/>
            </a:endParaRPr>
          </a:p>
          <a:p>
            <a:pPr algn="l"/>
            <a:r>
              <a:rPr lang="da-DK" sz="2400" b="1" i="0" dirty="0">
                <a:solidFill>
                  <a:srgbClr val="001F3D"/>
                </a:solidFill>
                <a:effectLst/>
                <a:latin typeface="BuenosAires"/>
              </a:rPr>
              <a:t>Harmoniserede standarder</a:t>
            </a:r>
            <a:r>
              <a:rPr lang="da-DK" sz="2400" i="0" dirty="0">
                <a:solidFill>
                  <a:srgbClr val="001F3D"/>
                </a:solidFill>
                <a:effectLst/>
                <a:latin typeface="BuenosAires"/>
              </a:rPr>
              <a:t> (europæiske)</a:t>
            </a:r>
          </a:p>
          <a:p>
            <a:pPr marL="636587" lvl="1" indent="-285750"/>
            <a:r>
              <a:rPr lang="da-DK" dirty="0">
                <a:solidFill>
                  <a:srgbClr val="001F3D"/>
                </a:solidFill>
                <a:latin typeface="BuenosAires"/>
              </a:rPr>
              <a:t>beskriver detaljeret, hvordan direktivets overordnede krav kan opfyldes </a:t>
            </a:r>
          </a:p>
          <a:p>
            <a:pPr marL="636587" lvl="1" indent="-285750"/>
            <a:r>
              <a:rPr lang="da-DK" dirty="0">
                <a:solidFill>
                  <a:srgbClr val="001F3D"/>
                </a:solidFill>
                <a:latin typeface="BuenosAires"/>
              </a:rPr>
              <a:t>er bestilt af EU-Kommissionen</a:t>
            </a:r>
          </a:p>
          <a:p>
            <a:pPr marL="636587" lvl="1" indent="-285750"/>
            <a:r>
              <a:rPr lang="da-DK" b="0" i="0" dirty="0">
                <a:solidFill>
                  <a:srgbClr val="001F3D"/>
                </a:solidFill>
                <a:effectLst/>
                <a:latin typeface="BuenosAires"/>
              </a:rPr>
              <a:t>relaterer sig direkte til direktiverne og er med til, at sikre produkternes frie bevægelighed</a:t>
            </a:r>
          </a:p>
          <a:p>
            <a:pPr marL="636587" lvl="1" indent="-285750"/>
            <a:r>
              <a:rPr lang="da-DK" b="1" dirty="0">
                <a:solidFill>
                  <a:srgbClr val="001F3D"/>
                </a:solidFill>
                <a:latin typeface="BuenosAires"/>
              </a:rPr>
              <a:t>v</a:t>
            </a:r>
            <a:r>
              <a:rPr lang="da-DK" b="1" i="0" dirty="0">
                <a:solidFill>
                  <a:srgbClr val="001F3D"/>
                </a:solidFill>
                <a:effectLst/>
                <a:latin typeface="BuenosAires"/>
              </a:rPr>
              <a:t>ed at følge standarderne er producenterne sikre på, at de opfylder de tilsvarende væsentlige sikkerheds- og sundhedskrav i direktiverne</a:t>
            </a:r>
          </a:p>
          <a:p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3DAF4C6-13A4-8F70-7544-3A9AF54A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513" y="1783460"/>
            <a:ext cx="2493090" cy="20551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45DB76A-A23E-52BA-CE6D-1769112CA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2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A3E51-F770-11A0-3183-C8CCF8DE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392836"/>
            <a:ext cx="10745659" cy="858448"/>
          </a:xfrm>
        </p:spPr>
        <p:txBody>
          <a:bodyPr>
            <a:noAutofit/>
          </a:bodyPr>
          <a:lstStyle/>
          <a:p>
            <a:r>
              <a:rPr lang="da-DK" sz="3600" b="1" dirty="0">
                <a:latin typeface="+mn-lt"/>
              </a:rPr>
              <a:t>Relevant national og international sparring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576501-9384-716F-541E-A20F8689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1114425"/>
            <a:ext cx="11277599" cy="552652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Fagligt Selskab for Sterilcentraler i Danmark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da-DK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www.fssd.dk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Temadage &amp; Årskongres</a:t>
            </a:r>
            <a:endParaRPr lang="da-D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Dansk Selskab for Infektionsforebyggelse</a:t>
            </a:r>
            <a:r>
              <a:rPr lang="da-DK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a-DK" sz="1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www.dsif.dk</a:t>
            </a:r>
            <a:endParaRPr lang="da-DK" sz="1800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Temadage &amp; konferencer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Fagligt Selskab for Hygiejnesygeplejersker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a-DK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https://dsr.dk/faglige-selskaber/hygiejnesygeplejersker/#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Temadage &amp; konference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 for Sygehus Teknik og Arkitektur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a-DK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https://fsta.dk/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&amp; faglige netværk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Fagligt selskab for operationssygeplejersker </a:t>
            </a:r>
            <a:r>
              <a:rPr lang="da-DK" sz="1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https://dsr.dk/faglige-selskaber/operationssygeplejersker/</a:t>
            </a:r>
            <a:r>
              <a:rPr lang="da-DK" sz="1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Dansk standard </a:t>
            </a:r>
          </a:p>
          <a:p>
            <a:pPr lvl="1"/>
            <a:r>
              <a:rPr lang="da-D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Steriliseringsudvalg </a:t>
            </a:r>
            <a:r>
              <a:rPr lang="da-DK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https://www.ds.dk/da/udvalg/standardisering</a:t>
            </a:r>
            <a:r>
              <a:rPr lang="da-DK" sz="1400" u="sng" dirty="0">
                <a:solidFill>
                  <a:srgbClr val="467886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Lægemiddelstyrelsen, Styrelsen for patientsikkerhed, Dansk Selskab for patientsikkerhed og mange flere……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A5AC7F5-6C64-05BE-988C-0EE03BF36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4327" y="5108759"/>
            <a:ext cx="2394545" cy="699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CD7FFB9-718C-AF99-A43F-4B88AA9FF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2038A2-8A30-3FCC-D417-A3E8D924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1440875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Federation for Hospital </a:t>
            </a: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Sterilisation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Sciences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www.wfhss.com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Verdenskongres hvert år (2025 Hongkong, 2026 Serbien)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(WFHSS Guidelines, International Guidelines)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(WFHSS E-learnings, Training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1 og 2) (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adgang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købes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(Scientific Publications, Central Service (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adgang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købes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Grant (10.000 Euro)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7638AF-BC2A-68C7-115E-EE2C61C0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392836"/>
            <a:ext cx="9767090" cy="858448"/>
          </a:xfrm>
        </p:spPr>
        <p:txBody>
          <a:bodyPr>
            <a:noAutofit/>
          </a:bodyPr>
          <a:lstStyle/>
          <a:p>
            <a:r>
              <a:rPr lang="da-DK" sz="3600" b="1" dirty="0">
                <a:latin typeface="+mn-lt"/>
              </a:rPr>
              <a:t>Relevant national og international sparring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7A9AEAB-B79B-8D38-9756-2165915B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6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2038A2-8A30-3FCC-D417-A3E8D924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765"/>
            <a:ext cx="10515600" cy="568036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Arbeitskreis</a:t>
            </a: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Instrumenten-Aufbereitung</a:t>
            </a: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(AKI) </a:t>
            </a:r>
            <a:r>
              <a:rPr lang="da-DK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e.V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a-DK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da-DK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www.a-k-i.org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(Publications, Guidelines), Links, AKI Block, Services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Aesculap </a:t>
            </a: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https://global.aesculap-academy.com/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 Topic webinars 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https://lnkd.in/d9pibwsG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Expo WHX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www.worldhealthexpo.com/en/home.html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WHX events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Nordiske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sammenslutninger</a:t>
            </a:r>
            <a:endParaRPr lang="en-US" sz="2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v-SE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NFSH Norsk Forum for </a:t>
            </a:r>
            <a:r>
              <a:rPr lang="sv-SE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smittevern</a:t>
            </a:r>
            <a:r>
              <a:rPr lang="sv-SE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v-SE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helsetjenesten</a:t>
            </a:r>
            <a:r>
              <a:rPr lang="sv-SE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v-SE" sz="2000" b="0" i="0" dirty="0">
                <a:solidFill>
                  <a:srgbClr val="4E586E"/>
                </a:solidFill>
                <a:effectLst/>
                <a:latin typeface="Raleway Flex"/>
                <a:hlinkClick r:id="rId6"/>
              </a:rPr>
              <a:t>https://www.smittevernforum.no/</a:t>
            </a:r>
            <a:endParaRPr lang="sv-SE" sz="2000" dirty="0">
              <a:solidFill>
                <a:srgbClr val="4E586E"/>
              </a:solidFill>
              <a:latin typeface="Raleway Flex"/>
            </a:endParaRPr>
          </a:p>
          <a:p>
            <a:pPr>
              <a:lnSpc>
                <a:spcPct val="107000"/>
              </a:lnSpc>
            </a:pPr>
            <a:r>
              <a:rPr lang="sv-SE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SFVH Svensk Förening för Vårdhygien </a:t>
            </a:r>
            <a:r>
              <a:rPr lang="sv-SE" sz="2000" b="0" i="0" dirty="0">
                <a:solidFill>
                  <a:srgbClr val="4E586E"/>
                </a:solidFill>
                <a:effectLst/>
                <a:latin typeface="Raleway Flex"/>
                <a:hlinkClick r:id="rId7"/>
              </a:rPr>
              <a:t>https://www.sfvh.se/</a:t>
            </a:r>
            <a:endParaRPr lang="sv-SE" sz="2000" dirty="0">
              <a:solidFill>
                <a:srgbClr val="4E586E"/>
              </a:solidFill>
              <a:latin typeface="Raleway Flex"/>
            </a:endParaRPr>
          </a:p>
          <a:p>
            <a:pPr>
              <a:lnSpc>
                <a:spcPct val="107000"/>
              </a:lnSpc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 i </a:t>
            </a:r>
            <a:r>
              <a:rPr lang="da-DK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Dusseldorf</a:t>
            </a: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to 20 November 2025</a:t>
            </a:r>
          </a:p>
          <a:p>
            <a:pPr>
              <a:lnSpc>
                <a:spcPct val="107000"/>
              </a:lnSpc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Dansk selskab for sygeplejeforskning</a:t>
            </a:r>
          </a:p>
          <a:p>
            <a:pPr>
              <a:lnSpc>
                <a:spcPct val="107000"/>
              </a:lnSpc>
            </a:pP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 nyt, </a:t>
            </a:r>
            <a:r>
              <a:rPr lang="da-DK" sz="2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  <a:r>
              <a:rPr lang="da-DK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mange flere</a:t>
            </a:r>
            <a:endParaRPr lang="sv-SE" sz="2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5536E43-051C-64A5-ED69-15C15F97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392835"/>
            <a:ext cx="10232311" cy="730111"/>
          </a:xfrm>
        </p:spPr>
        <p:txBody>
          <a:bodyPr>
            <a:noAutofit/>
          </a:bodyPr>
          <a:lstStyle/>
          <a:p>
            <a:r>
              <a:rPr lang="da-DK" sz="3600" b="1" dirty="0">
                <a:latin typeface="+mn-lt"/>
              </a:rPr>
              <a:t>Relevant national og international sparring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E365419-C27C-5EA0-D573-FB0733ABC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0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C63121-70E2-3BC4-F945-F0A0CFDD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Tidsskriftet </a:t>
            </a:r>
            <a:r>
              <a:rPr lang="da-DK" dirty="0" err="1"/>
              <a:t>Zentralsterilisation</a:t>
            </a:r>
            <a:endParaRPr lang="da-DK" dirty="0"/>
          </a:p>
          <a:p>
            <a:r>
              <a:rPr lang="da-DK" dirty="0"/>
              <a:t>Kvalitetshåndbog for sterilcentraler</a:t>
            </a:r>
          </a:p>
          <a:p>
            <a:r>
              <a:rPr lang="da-DK" dirty="0"/>
              <a:t>Råd og anvisninger</a:t>
            </a:r>
          </a:p>
          <a:p>
            <a:r>
              <a:rPr lang="da-DK" dirty="0"/>
              <a:t>Internationale bøger om sterilisation</a:t>
            </a:r>
          </a:p>
          <a:p>
            <a:r>
              <a:rPr lang="da-DK" dirty="0"/>
              <a:t>Munksgaard fagbog for operationssygeplejersker (ny udgave 2025)</a:t>
            </a:r>
          </a:p>
          <a:p>
            <a:r>
              <a:rPr lang="da-DK" dirty="0"/>
              <a:t>”Den røde bog”</a:t>
            </a:r>
          </a:p>
          <a:p>
            <a:r>
              <a:rPr lang="da-DK" dirty="0"/>
              <a:t>Do Best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B5786ED-8076-8BC2-A914-7F99FF7E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96" y="681037"/>
            <a:ext cx="8926484" cy="613930"/>
          </a:xfrm>
        </p:spPr>
        <p:txBody>
          <a:bodyPr>
            <a:noAutofit/>
          </a:bodyPr>
          <a:lstStyle/>
          <a:p>
            <a:r>
              <a:rPr lang="da-DK" sz="3600" b="1" dirty="0">
                <a:latin typeface="+mn-lt"/>
              </a:rPr>
              <a:t>Relevant national og international sparring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2F6CD7B-C1C1-ACED-1A46-5DB0D54B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0DC7656-C9C1-B384-4F98-1FDFAA0C9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14" y="414686"/>
            <a:ext cx="10040174" cy="5965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A040684-A79E-32C9-9958-9E24884D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A51AFE1-4F7F-BD31-6D79-A8CAE42DE0B6}"/>
              </a:ext>
            </a:extLst>
          </p:cNvPr>
          <p:cNvSpPr txBox="1"/>
          <p:nvPr/>
        </p:nvSpPr>
        <p:spPr>
          <a:xfrm>
            <a:off x="9372600" y="6072809"/>
            <a:ext cx="1058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Ref.: Google</a:t>
            </a:r>
          </a:p>
        </p:txBody>
      </p:sp>
    </p:spTree>
    <p:extLst>
      <p:ext uri="{BB962C8B-B14F-4D97-AF65-F5344CB8AC3E}">
        <p14:creationId xmlns:p14="http://schemas.microsoft.com/office/powerpoint/2010/main" val="219715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CAC17-A5BD-61E1-1DDA-AAC7B17B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84096" cy="900004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1F1F1F"/>
                </a:solidFill>
                <a:effectLst/>
                <a:latin typeface="+mn-lt"/>
              </a:rPr>
              <a:t>Styrelser under Sundhedsministeriet?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C65633-932E-1140-75F8-6D0D9C5F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0831" y="2088754"/>
            <a:ext cx="2744151" cy="4114925"/>
          </a:xfrm>
        </p:spPr>
        <p:txBody>
          <a:bodyPr>
            <a:noAutofit/>
          </a:bodyPr>
          <a:lstStyle/>
          <a:p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Sundhedsstyrelsen </a:t>
            </a:r>
          </a:p>
          <a:p>
            <a:pPr lvl="1"/>
            <a:r>
              <a:rPr lang="da-DK" sz="1400" i="0" dirty="0">
                <a:solidFill>
                  <a:srgbClr val="1F1F1F"/>
                </a:solidFill>
                <a:effectLst/>
                <a:latin typeface="Google Sans"/>
              </a:rPr>
              <a:t>Jonas Egebart</a:t>
            </a:r>
          </a:p>
          <a:p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Lægemiddelstyrelsen </a:t>
            </a:r>
          </a:p>
          <a:p>
            <a:pPr lvl="1"/>
            <a:r>
              <a:rPr lang="da-DK" sz="1400" i="0" dirty="0">
                <a:solidFill>
                  <a:srgbClr val="040C28"/>
                </a:solidFill>
                <a:effectLst/>
                <a:latin typeface="Google Sans"/>
              </a:rPr>
              <a:t>Nils Falk Bjerregaard</a:t>
            </a:r>
            <a:endParaRPr lang="da-DK" sz="140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Styrelsen for Patientsikkerhed </a:t>
            </a:r>
          </a:p>
          <a:p>
            <a:pPr lvl="1"/>
            <a:r>
              <a:rPr lang="da-DK" sz="1400" dirty="0">
                <a:solidFill>
                  <a:srgbClr val="040C28"/>
                </a:solidFill>
                <a:latin typeface="Google Sans"/>
              </a:rPr>
              <a:t>Anette Lykke Petri.</a:t>
            </a:r>
          </a:p>
          <a:p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Styrelsen for Patientklager </a:t>
            </a:r>
          </a:p>
          <a:p>
            <a:pPr lvl="1"/>
            <a:r>
              <a:rPr lang="da-DK" sz="1400" dirty="0">
                <a:solidFill>
                  <a:srgbClr val="040C28"/>
                </a:solidFill>
                <a:latin typeface="Google Sans"/>
              </a:rPr>
              <a:t>Lizzi Krarup Jakobsen</a:t>
            </a:r>
          </a:p>
          <a:p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Sundhedsdatastyrelsen </a:t>
            </a:r>
          </a:p>
          <a:p>
            <a:pPr lvl="1"/>
            <a:r>
              <a:rPr lang="da-DK" sz="1400" dirty="0">
                <a:solidFill>
                  <a:srgbClr val="040C28"/>
                </a:solidFill>
                <a:latin typeface="Google Sans"/>
              </a:rPr>
              <a:t>Thomas Fredenslund</a:t>
            </a:r>
          </a:p>
          <a:p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Statens Serum Institut</a:t>
            </a:r>
          </a:p>
          <a:p>
            <a:pPr lvl="1"/>
            <a:r>
              <a:rPr lang="da-DK" sz="1400" dirty="0">
                <a:solidFill>
                  <a:srgbClr val="040C28"/>
                </a:solidFill>
                <a:latin typeface="Google Sans"/>
              </a:rPr>
              <a:t> Henrik Ullum</a:t>
            </a:r>
          </a:p>
          <a:p>
            <a:pPr marL="0" indent="0" algn="l">
              <a:buNone/>
            </a:pPr>
            <a:endParaRPr lang="da-DK" sz="1400" b="1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r>
              <a:rPr lang="da-DK" sz="1400" b="1" i="0" dirty="0">
                <a:solidFill>
                  <a:srgbClr val="1F1F1F"/>
                </a:solidFill>
                <a:effectLst/>
                <a:latin typeface="Google Sans"/>
              </a:rPr>
              <a:t>					</a:t>
            </a:r>
            <a:br>
              <a:rPr lang="da-DK" sz="14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endParaRPr lang="da-DK" sz="1400" b="1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B2A3D94-D89C-16BD-4541-00C26F18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96" y="345095"/>
            <a:ext cx="1603331" cy="1592964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4DB8B21-B96D-42D3-C540-65FB7DA8D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81"/>
          <a:stretch/>
        </p:blipFill>
        <p:spPr>
          <a:xfrm>
            <a:off x="415505" y="1310262"/>
            <a:ext cx="8741544" cy="513636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EEC4787-842E-D321-B2EF-6DEF2CA1C61A}"/>
              </a:ext>
            </a:extLst>
          </p:cNvPr>
          <p:cNvSpPr txBox="1"/>
          <p:nvPr/>
        </p:nvSpPr>
        <p:spPr>
          <a:xfrm>
            <a:off x="1598048" y="6353257"/>
            <a:ext cx="5127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Ref.: Informationer hentet fra Sundhedsministeriets hjemmeside 2025.05.04</a:t>
            </a:r>
          </a:p>
        </p:txBody>
      </p:sp>
    </p:spTree>
    <p:extLst>
      <p:ext uri="{BB962C8B-B14F-4D97-AF65-F5344CB8AC3E}">
        <p14:creationId xmlns:p14="http://schemas.microsoft.com/office/powerpoint/2010/main" val="186689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1767A-FA13-0794-00B9-184153F4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65538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Love, Bekendtgørelser og Forordninger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23A1AF-BFCF-2553-F115-B6D0FB9C6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u="sng" dirty="0"/>
              <a:t>Sundhedsloven </a:t>
            </a:r>
            <a:r>
              <a:rPr lang="da-DK" sz="2000" dirty="0"/>
              <a:t>(</a:t>
            </a: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LBK nr. 247 af 12/03/2024</a:t>
            </a:r>
            <a:r>
              <a:rPr lang="da-DK" sz="2000" dirty="0"/>
              <a:t>)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2000" dirty="0"/>
              <a:t>Overordnet lovgivning på sundhedsområdet omhandler bl.a. </a:t>
            </a:r>
            <a:r>
              <a:rPr lang="da-DK" sz="2000" b="1" dirty="0"/>
              <a:t>patientens ret til behandling og information</a:t>
            </a:r>
            <a:r>
              <a:rPr lang="da-DK" sz="2000" dirty="0"/>
              <a:t>, men også </a:t>
            </a:r>
            <a:r>
              <a:rPr lang="da-DK" sz="2000" b="1" dirty="0"/>
              <a:t>patientsikkerhed og indrapportering af utilsigtede hændelser</a:t>
            </a:r>
            <a:r>
              <a:rPr lang="da-DK" sz="2000" dirty="0"/>
              <a:t>, som har betydning for området omkring genbehandling af medicinsk udstyr. Sundhedsloven beskriver ikke kvalitetsniveauet i forhold til genbehandlingsprocessen. </a:t>
            </a:r>
          </a:p>
          <a:p>
            <a:pPr>
              <a:lnSpc>
                <a:spcPts val="2800"/>
              </a:lnSpc>
              <a:spcBef>
                <a:spcPts val="1800"/>
              </a:spcBef>
              <a:spcAft>
                <a:spcPts val="600"/>
              </a:spcAft>
            </a:pPr>
            <a:r>
              <a:rPr lang="da-DK" sz="2000" dirty="0"/>
              <a:t>Direktiver/forordninger/love/styrelser danner den</a:t>
            </a:r>
            <a:r>
              <a:rPr lang="da-DK" sz="2000" b="1" dirty="0"/>
              <a:t> legale ramme, sundhedsvæsenets aktører forventes at følge </a:t>
            </a:r>
            <a:r>
              <a:rPr lang="da-DK" sz="2000" dirty="0"/>
              <a:t>bl.a.</a:t>
            </a:r>
            <a:r>
              <a:rPr lang="da-DK" sz="2000" b="1" dirty="0"/>
              <a:t>:</a:t>
            </a:r>
            <a:endParaRPr lang="da-DK" sz="2000" dirty="0"/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da-DK" sz="2000" dirty="0"/>
              <a:t>Lov om medicinsk udstyr, LBK nr. 139 af 15/02/2016 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da-DK" sz="2000" dirty="0"/>
              <a:t>Lov om produktsikkerhed, LOV nr. 1262 af 16/12/2009 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da-DK" sz="2000" dirty="0"/>
              <a:t>Arbejdsmiljøloven, LBK nr. 1084 af 19/09/2017 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da-DK" sz="2000" dirty="0"/>
              <a:t>Kemikalieloven, LBK nr. 115 af 26/01/2017.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D1A77A-6872-8679-C6F9-B4DDFAF99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738" y="110402"/>
            <a:ext cx="1758865" cy="57063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255641A-D0DA-A4CE-9201-C23C87937910}"/>
              </a:ext>
            </a:extLst>
          </p:cNvPr>
          <p:cNvSpPr txBox="1"/>
          <p:nvPr/>
        </p:nvSpPr>
        <p:spPr>
          <a:xfrm>
            <a:off x="6967516" y="5955173"/>
            <a:ext cx="445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Ref.: Lægemiddelstyrelsen ifm. tekst til </a:t>
            </a:r>
          </a:p>
          <a:p>
            <a:r>
              <a:rPr lang="da-DK" sz="1400" i="1" dirty="0"/>
              <a:t>Fagbog for Operationssygeplejersker, Forlaget Munksgaard</a:t>
            </a:r>
          </a:p>
        </p:txBody>
      </p:sp>
    </p:spTree>
    <p:extLst>
      <p:ext uri="{BB962C8B-B14F-4D97-AF65-F5344CB8AC3E}">
        <p14:creationId xmlns:p14="http://schemas.microsoft.com/office/powerpoint/2010/main" val="356481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216DE-9DAC-5EDB-5C77-F623E6A7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Love, bekendtgørelser, forordninger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4672F0-FB2E-F231-152F-6D92F7A0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308"/>
            <a:ext cx="8145379" cy="467456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7CDCB4F-FA5B-A4DB-1AF3-676879255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738" y="110402"/>
            <a:ext cx="1758865" cy="57063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A725C22-0CF2-0A20-9AE5-A173D55E6EAC}"/>
              </a:ext>
            </a:extLst>
          </p:cNvPr>
          <p:cNvSpPr txBox="1"/>
          <p:nvPr/>
        </p:nvSpPr>
        <p:spPr>
          <a:xfrm>
            <a:off x="978568" y="612354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/>
              </a:rPr>
              <a:t>https://www.retsinformation.dk/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10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0C4-D558-52E9-30F1-0D8C5004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394521"/>
            <a:ext cx="6472476" cy="687805"/>
          </a:xfrm>
        </p:spPr>
        <p:txBody>
          <a:bodyPr>
            <a:noAutofit/>
          </a:bodyPr>
          <a:lstStyle/>
          <a:p>
            <a:r>
              <a:rPr lang="da-DK" sz="3400" b="1" dirty="0">
                <a:latin typeface="+mn-lt"/>
              </a:rPr>
              <a:t>Forordningen for medicinsk udstyr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7C94A6-1958-636F-D0D0-BAB7AB90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24" y="3568937"/>
            <a:ext cx="3178754" cy="263144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0BC1391-0CEA-4531-6AC5-CCF0CBFCE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0" y="1275990"/>
            <a:ext cx="2395677" cy="305331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461ED57-8080-93C9-9584-D04C17D220B6}"/>
              </a:ext>
            </a:extLst>
          </p:cNvPr>
          <p:cNvSpPr txBox="1"/>
          <p:nvPr/>
        </p:nvSpPr>
        <p:spPr>
          <a:xfrm>
            <a:off x="6726477" y="414227"/>
            <a:ext cx="5211522" cy="6309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Gælder MDR for sundhedsvæsnet?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Sundhedspersoners (eller andres) anvendelse af medicinsk udstyr er ikke umiddelbart reguleret i forordningen om medicinsk udstyr – der er tale om en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produktlovgivning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, som </a:t>
            </a: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angiver, hvordan fabrikanter retmæssigt kan CE-mærke medicinsk udstyr og markedsføre udstyret i DK/EU,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samt krav til fabrikanters </a:t>
            </a:r>
            <a:r>
              <a:rPr kumimoji="0" lang="da-DK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overvågning af udstyret efter det er sat på markedet.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Ref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: mail fra lægemiddelstyrelsen (Sofia) 2025.01.23</a:t>
            </a: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EDB6F4C3-09D0-555D-AE31-6B0E94046F34}"/>
              </a:ext>
            </a:extLst>
          </p:cNvPr>
          <p:cNvSpPr/>
          <p:nvPr/>
        </p:nvSpPr>
        <p:spPr>
          <a:xfrm>
            <a:off x="3432133" y="1226605"/>
            <a:ext cx="2862746" cy="1955005"/>
          </a:xfrm>
          <a:prstGeom prst="wedgeRoundRectCallout">
            <a:avLst>
              <a:gd name="adj1" fmla="val -64273"/>
              <a:gd name="adj2" fmla="val 666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Definition:</a:t>
            </a:r>
            <a:endParaRPr kumimoji="0" lang="da-DK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’Medicinsk udstyr’ betyder ethvert instrument, apparat, udstyr, software, implantat, reagens, materiale eller anden genstand, som ifølge fabrikanten er bestemt til anvendelse, alene eller i kombination, på mennesker med henblik på et eller flere særlige medicinske formål.</a:t>
            </a: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04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06BBC-EADA-82A1-99E1-49CC3F97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2947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chemeClr val="tx1"/>
                </a:solidFill>
                <a:latin typeface="+mn-lt"/>
              </a:rPr>
              <a:t>Historisk udvikling af ”retningslinjer”</a:t>
            </a:r>
            <a:endParaRPr lang="da-DK" sz="3600" b="1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F3FA21-D40B-E068-675B-DA5B9E43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3378" y="2071043"/>
            <a:ext cx="2290714" cy="32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Administrator\Dokumenter\KONICA MINOLTA LinkMagic for magicolor 2590MF\MyData\Scan0062.BMP">
            <a:extLst>
              <a:ext uri="{FF2B5EF4-FFF2-40B4-BE49-F238E27FC236}">
                <a16:creationId xmlns:a16="http://schemas.microsoft.com/office/drawing/2014/main" id="{6BBA0035-0CDF-523B-6F70-F8A939A0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1" y="2073478"/>
            <a:ext cx="2266143" cy="32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åndbog2">
            <a:extLst>
              <a:ext uri="{FF2B5EF4-FFF2-40B4-BE49-F238E27FC236}">
                <a16:creationId xmlns:a16="http://schemas.microsoft.com/office/drawing/2014/main" id="{61F018CB-CA6C-32DF-389F-B6695CD1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020" y="2075499"/>
            <a:ext cx="2398171" cy="324699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9F8D9B0-8781-8FF6-2B7F-1C481B3A488D}"/>
              </a:ext>
            </a:extLst>
          </p:cNvPr>
          <p:cNvSpPr txBox="1"/>
          <p:nvPr/>
        </p:nvSpPr>
        <p:spPr>
          <a:xfrm>
            <a:off x="1487488" y="5499890"/>
            <a:ext cx="648072" cy="3159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b="1" dirty="0"/>
              <a:t>1989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3C865D5-73D2-6E17-80A2-80F286279903}"/>
              </a:ext>
            </a:extLst>
          </p:cNvPr>
          <p:cNvSpPr txBox="1"/>
          <p:nvPr/>
        </p:nvSpPr>
        <p:spPr>
          <a:xfrm>
            <a:off x="4255473" y="5523052"/>
            <a:ext cx="648072" cy="3159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b="1" dirty="0"/>
              <a:t>2000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3E221BA-C764-232C-4FC6-2AB0B7D8D560}"/>
              </a:ext>
            </a:extLst>
          </p:cNvPr>
          <p:cNvSpPr txBox="1"/>
          <p:nvPr/>
        </p:nvSpPr>
        <p:spPr>
          <a:xfrm>
            <a:off x="7023458" y="5499890"/>
            <a:ext cx="648072" cy="3159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b="1" dirty="0"/>
              <a:t>2009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F48AA98-61C6-9D0D-36D3-1FD7A22D9CFE}"/>
              </a:ext>
            </a:extLst>
          </p:cNvPr>
          <p:cNvSpPr txBox="1"/>
          <p:nvPr/>
        </p:nvSpPr>
        <p:spPr>
          <a:xfrm>
            <a:off x="9629460" y="5523052"/>
            <a:ext cx="648072" cy="3159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b="1" dirty="0"/>
              <a:t>2019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F83D882-9466-EA1D-663D-761BE69C5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705" y="2078548"/>
            <a:ext cx="2214978" cy="320148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0680328-C8D6-CE87-DA36-FB2D677B5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3738" y="230188"/>
            <a:ext cx="1758865" cy="5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A96A8-1166-9DD1-2F90-263DAD93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Nationale infektionshygiejniske retningslinjer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63CFC19-5E61-ADBE-B523-C2F3CFB06940}"/>
              </a:ext>
            </a:extLst>
          </p:cNvPr>
          <p:cNvSpPr txBox="1">
            <a:spLocks/>
          </p:cNvSpPr>
          <p:nvPr/>
        </p:nvSpPr>
        <p:spPr>
          <a:xfrm>
            <a:off x="8256074" y="6391545"/>
            <a:ext cx="3382647" cy="47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Ref.: https://hygiejne.ssi.dk/NIRGenbehandling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F3012E-6188-D762-0765-3381918E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75" y="1690688"/>
            <a:ext cx="6953250" cy="13811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609BEF5-77BD-F2FC-3101-DAD4B416D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75" y="1711648"/>
            <a:ext cx="3263340" cy="471676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C0B66FE-657A-7103-E75E-81F7B3833912}"/>
              </a:ext>
            </a:extLst>
          </p:cNvPr>
          <p:cNvSpPr txBox="1"/>
          <p:nvPr/>
        </p:nvSpPr>
        <p:spPr>
          <a:xfrm>
            <a:off x="1006322" y="4397376"/>
            <a:ext cx="6953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NIR opfylder Sundheds- og Ældreministeriets opdrag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 Central Enhed for Infektionshygiejne (CEI) om et enstrenget system af retningslinjer.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CEI, som er en central rådgivende og vejledende enhed for det danske sundhedsvæsen og dets institutioner, er ansvarlig for udarbejdelse og udgivelse af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disse i samarbejde med infektionshygiejniske og kliniske samarbejdspartnere.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Anbefalingerne er faglige anbefalinger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baseret på videnskabelig litteratur (om muligt evidensbaseret), internationale retningslinjer, guidelines inden for området, lovmæssige krav samt ”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practice”. For hvert delemne er anbefalingerne opsummeret i bokse med overskriften ”Anbefalinger”.</a:t>
            </a:r>
          </a:p>
        </p:txBody>
      </p:sp>
      <p:sp>
        <p:nvSpPr>
          <p:cNvPr id="3" name="Taleboble: oval 2">
            <a:extLst>
              <a:ext uri="{FF2B5EF4-FFF2-40B4-BE49-F238E27FC236}">
                <a16:creationId xmlns:a16="http://schemas.microsoft.com/office/drawing/2014/main" id="{D838DA59-73B8-D2C0-0959-D6C2BECA9298}"/>
              </a:ext>
            </a:extLst>
          </p:cNvPr>
          <p:cNvSpPr/>
          <p:nvPr/>
        </p:nvSpPr>
        <p:spPr>
          <a:xfrm>
            <a:off x="3404221" y="3082144"/>
            <a:ext cx="4412020" cy="987884"/>
          </a:xfrm>
          <a:prstGeom prst="wedgeEllipseCallout">
            <a:avLst>
              <a:gd name="adj1" fmla="val -39855"/>
              <a:gd name="adj2" fmla="val 802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Sundheds- og ældreministeriet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Indenrigs- og Sundhedsministeriet</a:t>
            </a:r>
          </a:p>
        </p:txBody>
      </p:sp>
    </p:spTree>
    <p:extLst>
      <p:ext uri="{BB962C8B-B14F-4D97-AF65-F5344CB8AC3E}">
        <p14:creationId xmlns:p14="http://schemas.microsoft.com/office/powerpoint/2010/main" val="210107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33379-2AA1-E426-4203-E897AFA9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25271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NIR fortsat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813DA13-3C81-DC5D-4181-4432310D0FA7}"/>
              </a:ext>
            </a:extLst>
          </p:cNvPr>
          <p:cNvSpPr txBox="1">
            <a:spLocks/>
          </p:cNvSpPr>
          <p:nvPr/>
        </p:nvSpPr>
        <p:spPr>
          <a:xfrm>
            <a:off x="838200" y="1862384"/>
            <a:ext cx="9840544" cy="3843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Anbefalingerne i NIR er 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faglige anbefalinger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baseret på videnskabelig litteratur, internationale retningslinjer og guidelines inden for området, konsensusbaseret ”</a:t>
            </a:r>
            <a:r>
              <a:rPr kumimoji="0" 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practice” samt ikke mindst dansk og europæisk lovgivning og standarder.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skal pointeres!!!!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at afvigelse fra de faglige anbefalinger kræver tungtvejende argumenter baseret på en risikovurdering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56F356B-7111-DD6E-FAF2-1CB5B5B5FE69}"/>
              </a:ext>
            </a:extLst>
          </p:cNvPr>
          <p:cNvSpPr txBox="1"/>
          <p:nvPr/>
        </p:nvSpPr>
        <p:spPr>
          <a:xfrm>
            <a:off x="1343472" y="5877272"/>
            <a:ext cx="23182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https://hygiejne.ssi.dk/NIRGenbehandling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BB95ACB-28C5-1056-37DC-27170A10A840}"/>
              </a:ext>
            </a:extLst>
          </p:cNvPr>
          <p:cNvSpPr/>
          <p:nvPr/>
        </p:nvSpPr>
        <p:spPr>
          <a:xfrm>
            <a:off x="8466667" y="499533"/>
            <a:ext cx="3107266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 Den videnskabelige litteratur er sparsom og mangler opdatering</a:t>
            </a:r>
          </a:p>
        </p:txBody>
      </p:sp>
    </p:spTree>
    <p:extLst>
      <p:ext uri="{BB962C8B-B14F-4D97-AF65-F5344CB8AC3E}">
        <p14:creationId xmlns:p14="http://schemas.microsoft.com/office/powerpoint/2010/main" val="334113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1075</Words>
  <Application>Microsoft Office PowerPoint</Application>
  <PresentationFormat>Widescreen</PresentationFormat>
  <Paragraphs>126</Paragraphs>
  <Slides>16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7" baseType="lpstr">
      <vt:lpstr>Aptos</vt:lpstr>
      <vt:lpstr>Arial</vt:lpstr>
      <vt:lpstr>BuenosAires</vt:lpstr>
      <vt:lpstr>Calibri</vt:lpstr>
      <vt:lpstr>Calibri Light</vt:lpstr>
      <vt:lpstr>Courier New</vt:lpstr>
      <vt:lpstr>Google Sans</vt:lpstr>
      <vt:lpstr>Raleway Flex</vt:lpstr>
      <vt:lpstr>Symbol</vt:lpstr>
      <vt:lpstr>Verdana</vt:lpstr>
      <vt:lpstr>Office-tema</vt:lpstr>
      <vt:lpstr>PowerPoint-præsentation</vt:lpstr>
      <vt:lpstr>PowerPoint-præsentation</vt:lpstr>
      <vt:lpstr>Styrelser under Sundhedsministeriet?</vt:lpstr>
      <vt:lpstr>Love, Bekendtgørelser og Forordninger </vt:lpstr>
      <vt:lpstr>Love, bekendtgørelser, forordninger</vt:lpstr>
      <vt:lpstr>Forordningen for medicinsk udstyr</vt:lpstr>
      <vt:lpstr>Historisk udvikling af ”retningslinjer”</vt:lpstr>
      <vt:lpstr>Nationale infektionshygiejniske retningslinjer</vt:lpstr>
      <vt:lpstr>NIR fortsat</vt:lpstr>
      <vt:lpstr>Kvalitetsledelsessystemer</vt:lpstr>
      <vt:lpstr>Standarder https://www.ds.dk/da/ydelser/faa-adgang-til-standarder </vt:lpstr>
      <vt:lpstr>Harmoniserede standarder</vt:lpstr>
      <vt:lpstr>Relevant national og international sparring</vt:lpstr>
      <vt:lpstr>Relevant national og international sparring</vt:lpstr>
      <vt:lpstr>Relevant national og international sparring</vt:lpstr>
      <vt:lpstr>Relevant national og international sparring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Helmig von der Osten</dc:creator>
  <cp:lastModifiedBy>Mette Helmig von der Osten</cp:lastModifiedBy>
  <cp:revision>12</cp:revision>
  <dcterms:created xsi:type="dcterms:W3CDTF">2025-02-20T11:45:35Z</dcterms:created>
  <dcterms:modified xsi:type="dcterms:W3CDTF">2025-05-05T22:12:46Z</dcterms:modified>
</cp:coreProperties>
</file>